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1" r:id="rId26"/>
    <p:sldId id="287" r:id="rId27"/>
    <p:sldId id="288" r:id="rId28"/>
    <p:sldId id="289" r:id="rId29"/>
    <p:sldId id="290" r:id="rId30"/>
    <p:sldId id="292" r:id="rId31"/>
    <p:sldId id="293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>
        <p:scale>
          <a:sx n="60" d="100"/>
          <a:sy n="60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8AEC6-F63B-49D0-AB20-C595C0894C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5D80C-5BC8-4806-99E7-F66F745C775F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Forces in a Space</a:t>
          </a:r>
          <a:br>
            <a:rPr lang="en-US" dirty="0" smtClean="0"/>
          </a:br>
          <a:r>
            <a:rPr lang="en-US" dirty="0" smtClean="0"/>
            <a:t>(3D Analysis)</a:t>
          </a:r>
          <a:endParaRPr lang="en-US" dirty="0"/>
        </a:p>
      </dgm:t>
    </dgm:pt>
    <dgm:pt modelId="{744CFF4F-82A0-42F7-B19A-952B6DADEDEE}" type="parTrans" cxnId="{544BD6ED-DF8A-4650-9AE4-2ED8184AA11F}">
      <dgm:prSet/>
      <dgm:spPr/>
      <dgm:t>
        <a:bodyPr/>
        <a:lstStyle/>
        <a:p>
          <a:endParaRPr lang="en-US"/>
        </a:p>
      </dgm:t>
    </dgm:pt>
    <dgm:pt modelId="{131C5F22-39E0-4239-86E8-F9EE655CEC49}" type="sibTrans" cxnId="{544BD6ED-DF8A-4650-9AE4-2ED8184AA11F}">
      <dgm:prSet/>
      <dgm:spPr/>
      <dgm:t>
        <a:bodyPr/>
        <a:lstStyle/>
        <a:p>
          <a:endParaRPr lang="en-US"/>
        </a:p>
      </dgm:t>
    </dgm:pt>
    <dgm:pt modelId="{1FAAC730-C1B0-4F20-830F-0401E7016E20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Forces in a Plane</a:t>
          </a:r>
          <a:br>
            <a:rPr lang="en-US" dirty="0" smtClean="0"/>
          </a:br>
          <a:r>
            <a:rPr lang="en-US" dirty="0" smtClean="0"/>
            <a:t>(2D Analysis)</a:t>
          </a:r>
          <a:endParaRPr lang="en-US" dirty="0"/>
        </a:p>
      </dgm:t>
    </dgm:pt>
    <dgm:pt modelId="{2D4877EE-7207-4701-BC7F-EDF4ABF936BF}" type="sibTrans" cxnId="{E7D929D0-5608-42D0-88C7-1A54F52BE19B}">
      <dgm:prSet/>
      <dgm:spPr/>
      <dgm:t>
        <a:bodyPr/>
        <a:lstStyle/>
        <a:p>
          <a:endParaRPr lang="en-US"/>
        </a:p>
      </dgm:t>
    </dgm:pt>
    <dgm:pt modelId="{C4AFBEF1-AB21-4F4D-8839-C6F0C1AFE8B0}" type="parTrans" cxnId="{E7D929D0-5608-42D0-88C7-1A54F52BE19B}">
      <dgm:prSet/>
      <dgm:spPr/>
      <dgm:t>
        <a:bodyPr/>
        <a:lstStyle/>
        <a:p>
          <a:endParaRPr lang="en-US"/>
        </a:p>
      </dgm:t>
    </dgm:pt>
    <dgm:pt modelId="{3DD1CD73-DB81-4949-A41A-B7CCBEFD105C}">
      <dgm:prSet phldrT="[Text]" custT="1"/>
      <dgm:spPr>
        <a:noFill/>
        <a:ln>
          <a:noFill/>
        </a:ln>
      </dgm:spPr>
      <dgm:t>
        <a:bodyPr/>
        <a:lstStyle/>
        <a:p>
          <a:endParaRPr lang="en-US" sz="4000" dirty="0"/>
        </a:p>
      </dgm:t>
    </dgm:pt>
    <dgm:pt modelId="{B0AC87CE-1808-4909-B79F-743898587D41}" type="sibTrans" cxnId="{FC6787B4-1F31-4361-9085-ED10846C674D}">
      <dgm:prSet/>
      <dgm:spPr/>
      <dgm:t>
        <a:bodyPr/>
        <a:lstStyle/>
        <a:p>
          <a:endParaRPr lang="en-US"/>
        </a:p>
      </dgm:t>
    </dgm:pt>
    <dgm:pt modelId="{02611E3C-3844-4A79-B35E-0FDD6CCC2D16}" type="parTrans" cxnId="{FC6787B4-1F31-4361-9085-ED10846C674D}">
      <dgm:prSet/>
      <dgm:spPr/>
      <dgm:t>
        <a:bodyPr/>
        <a:lstStyle/>
        <a:p>
          <a:endParaRPr lang="en-US"/>
        </a:p>
      </dgm:t>
    </dgm:pt>
    <dgm:pt modelId="{F83E1CA6-5EDE-460A-AD71-9040F90FFCD6}" type="pres">
      <dgm:prSet presAssocID="{30B8AEC6-F63B-49D0-AB20-C595C0894C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9A9EFE-76C0-4867-B41C-B0FC7D68C126}" type="pres">
      <dgm:prSet presAssocID="{3DD1CD73-DB81-4949-A41A-B7CCBEFD105C}" presName="hierRoot1" presStyleCnt="0">
        <dgm:presLayoutVars>
          <dgm:hierBranch val="init"/>
        </dgm:presLayoutVars>
      </dgm:prSet>
      <dgm:spPr/>
    </dgm:pt>
    <dgm:pt modelId="{92340827-54A4-48EF-B660-09B85C31B1F0}" type="pres">
      <dgm:prSet presAssocID="{3DD1CD73-DB81-4949-A41A-B7CCBEFD105C}" presName="rootComposite1" presStyleCnt="0"/>
      <dgm:spPr/>
    </dgm:pt>
    <dgm:pt modelId="{F5D971BF-7A42-427B-A807-11294EB9FE23}" type="pres">
      <dgm:prSet presAssocID="{3DD1CD73-DB81-4949-A41A-B7CCBEFD105C}" presName="rootText1" presStyleLbl="node0" presStyleIdx="0" presStyleCnt="1" custScaleX="161113" custLinFactNeighborX="-6196" custLinFactNeighborY="-1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DC1B80-82EF-41A8-8FC0-E5A456B97DAD}" type="pres">
      <dgm:prSet presAssocID="{3DD1CD73-DB81-4949-A41A-B7CCBEFD10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82B91D-06F0-4765-828D-28468D50049E}" type="pres">
      <dgm:prSet presAssocID="{3DD1CD73-DB81-4949-A41A-B7CCBEFD105C}" presName="hierChild2" presStyleCnt="0"/>
      <dgm:spPr/>
    </dgm:pt>
    <dgm:pt modelId="{AA769F4A-3FA3-4A56-BA82-841343F990E2}" type="pres">
      <dgm:prSet presAssocID="{C4AFBEF1-AB21-4F4D-8839-C6F0C1AFE8B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B3B554A-6695-403B-B163-771EAD0497E7}" type="pres">
      <dgm:prSet presAssocID="{1FAAC730-C1B0-4F20-830F-0401E7016E20}" presName="hierRoot2" presStyleCnt="0">
        <dgm:presLayoutVars>
          <dgm:hierBranch val="init"/>
        </dgm:presLayoutVars>
      </dgm:prSet>
      <dgm:spPr/>
    </dgm:pt>
    <dgm:pt modelId="{4F54B206-7F51-4BBC-A4D6-C6EB46CBDA81}" type="pres">
      <dgm:prSet presAssocID="{1FAAC730-C1B0-4F20-830F-0401E7016E20}" presName="rootComposite" presStyleCnt="0"/>
      <dgm:spPr/>
    </dgm:pt>
    <dgm:pt modelId="{FF9BFABB-929D-4F92-B6AD-EA6CA2465218}" type="pres">
      <dgm:prSet presAssocID="{1FAAC730-C1B0-4F20-830F-0401E7016E20}" presName="rootText" presStyleLbl="node2" presStyleIdx="0" presStyleCnt="2" custLinFactNeighborX="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D748C-4D9A-452D-8F9E-E3F6345A0A8E}" type="pres">
      <dgm:prSet presAssocID="{1FAAC730-C1B0-4F20-830F-0401E7016E2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CEA19AC-D152-4D6B-9372-C8135C34C3AE}" type="pres">
      <dgm:prSet presAssocID="{1FAAC730-C1B0-4F20-830F-0401E7016E20}" presName="hierChild4" presStyleCnt="0"/>
      <dgm:spPr/>
    </dgm:pt>
    <dgm:pt modelId="{C30321B3-909A-4D1F-8F9D-2FC22C62516F}" type="pres">
      <dgm:prSet presAssocID="{1FAAC730-C1B0-4F20-830F-0401E7016E20}" presName="hierChild5" presStyleCnt="0"/>
      <dgm:spPr/>
    </dgm:pt>
    <dgm:pt modelId="{756D7837-9D5E-4A44-AFB8-3D08C31BC29A}" type="pres">
      <dgm:prSet presAssocID="{744CFF4F-82A0-42F7-B19A-952B6DADEDE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2A4B8E7-BF24-490A-BC66-40D5CD410AEB}" type="pres">
      <dgm:prSet presAssocID="{4325D80C-5BC8-4806-99E7-F66F745C775F}" presName="hierRoot2" presStyleCnt="0">
        <dgm:presLayoutVars>
          <dgm:hierBranch val="init"/>
        </dgm:presLayoutVars>
      </dgm:prSet>
      <dgm:spPr/>
    </dgm:pt>
    <dgm:pt modelId="{B31C82FE-B84F-4CF8-84FE-DE7CB51495C2}" type="pres">
      <dgm:prSet presAssocID="{4325D80C-5BC8-4806-99E7-F66F745C775F}" presName="rootComposite" presStyleCnt="0"/>
      <dgm:spPr/>
    </dgm:pt>
    <dgm:pt modelId="{40CD97B1-50AC-4A2E-BF27-73DF20174D72}" type="pres">
      <dgm:prSet presAssocID="{4325D80C-5BC8-4806-99E7-F66F745C775F}" presName="rootText" presStyleLbl="node2" presStyleIdx="1" presStyleCnt="2" custScaleX="126528" custLinFactNeighborX="-6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FAC8E-CBBE-4C9D-AB6B-B0BBB24E4EB0}" type="pres">
      <dgm:prSet presAssocID="{4325D80C-5BC8-4806-99E7-F66F745C775F}" presName="rootConnector" presStyleLbl="node2" presStyleIdx="1" presStyleCnt="2"/>
      <dgm:spPr/>
      <dgm:t>
        <a:bodyPr/>
        <a:lstStyle/>
        <a:p>
          <a:endParaRPr lang="en-US"/>
        </a:p>
      </dgm:t>
    </dgm:pt>
    <dgm:pt modelId="{7DDD5792-59F9-4F48-90B9-7344C278B455}" type="pres">
      <dgm:prSet presAssocID="{4325D80C-5BC8-4806-99E7-F66F745C775F}" presName="hierChild4" presStyleCnt="0"/>
      <dgm:spPr/>
    </dgm:pt>
    <dgm:pt modelId="{8870E7D2-6C40-46EF-B01F-7EEC479E2F1B}" type="pres">
      <dgm:prSet presAssocID="{4325D80C-5BC8-4806-99E7-F66F745C775F}" presName="hierChild5" presStyleCnt="0"/>
      <dgm:spPr/>
    </dgm:pt>
    <dgm:pt modelId="{43069C92-BC7B-4564-BA43-E77A2CA873F1}" type="pres">
      <dgm:prSet presAssocID="{3DD1CD73-DB81-4949-A41A-B7CCBEFD105C}" presName="hierChild3" presStyleCnt="0"/>
      <dgm:spPr/>
    </dgm:pt>
  </dgm:ptLst>
  <dgm:cxnLst>
    <dgm:cxn modelId="{B1B9D5C6-B69E-49EC-B1D7-57904430B26B}" type="presOf" srcId="{4325D80C-5BC8-4806-99E7-F66F745C775F}" destId="{D71FAC8E-CBBE-4C9D-AB6B-B0BBB24E4EB0}" srcOrd="1" destOrd="0" presId="urn:microsoft.com/office/officeart/2005/8/layout/orgChart1"/>
    <dgm:cxn modelId="{64D1A8B5-9461-403B-8024-911D0389435C}" type="presOf" srcId="{C4AFBEF1-AB21-4F4D-8839-C6F0C1AFE8B0}" destId="{AA769F4A-3FA3-4A56-BA82-841343F990E2}" srcOrd="0" destOrd="0" presId="urn:microsoft.com/office/officeart/2005/8/layout/orgChart1"/>
    <dgm:cxn modelId="{CECB695B-888B-43C5-9510-7F4DCBBCCC7A}" type="presOf" srcId="{3DD1CD73-DB81-4949-A41A-B7CCBEFD105C}" destId="{F5D971BF-7A42-427B-A807-11294EB9FE23}" srcOrd="0" destOrd="0" presId="urn:microsoft.com/office/officeart/2005/8/layout/orgChart1"/>
    <dgm:cxn modelId="{C93E4312-07C1-4E9B-81F2-6B51408AC811}" type="presOf" srcId="{744CFF4F-82A0-42F7-B19A-952B6DADEDEE}" destId="{756D7837-9D5E-4A44-AFB8-3D08C31BC29A}" srcOrd="0" destOrd="0" presId="urn:microsoft.com/office/officeart/2005/8/layout/orgChart1"/>
    <dgm:cxn modelId="{E7D929D0-5608-42D0-88C7-1A54F52BE19B}" srcId="{3DD1CD73-DB81-4949-A41A-B7CCBEFD105C}" destId="{1FAAC730-C1B0-4F20-830F-0401E7016E20}" srcOrd="0" destOrd="0" parTransId="{C4AFBEF1-AB21-4F4D-8839-C6F0C1AFE8B0}" sibTransId="{2D4877EE-7207-4701-BC7F-EDF4ABF936BF}"/>
    <dgm:cxn modelId="{BFE0697F-C7D2-47D8-AC4E-47645B871082}" type="presOf" srcId="{4325D80C-5BC8-4806-99E7-F66F745C775F}" destId="{40CD97B1-50AC-4A2E-BF27-73DF20174D72}" srcOrd="0" destOrd="0" presId="urn:microsoft.com/office/officeart/2005/8/layout/orgChart1"/>
    <dgm:cxn modelId="{544BD6ED-DF8A-4650-9AE4-2ED8184AA11F}" srcId="{3DD1CD73-DB81-4949-A41A-B7CCBEFD105C}" destId="{4325D80C-5BC8-4806-99E7-F66F745C775F}" srcOrd="1" destOrd="0" parTransId="{744CFF4F-82A0-42F7-B19A-952B6DADEDEE}" sibTransId="{131C5F22-39E0-4239-86E8-F9EE655CEC49}"/>
    <dgm:cxn modelId="{693DC26F-89B5-4F0B-B2E5-276C38FEF57C}" type="presOf" srcId="{30B8AEC6-F63B-49D0-AB20-C595C0894CA8}" destId="{F83E1CA6-5EDE-460A-AD71-9040F90FFCD6}" srcOrd="0" destOrd="0" presId="urn:microsoft.com/office/officeart/2005/8/layout/orgChart1"/>
    <dgm:cxn modelId="{57A8ACD2-64EC-47A1-A468-C215FAD13616}" type="presOf" srcId="{3DD1CD73-DB81-4949-A41A-B7CCBEFD105C}" destId="{AFDC1B80-82EF-41A8-8FC0-E5A456B97DAD}" srcOrd="1" destOrd="0" presId="urn:microsoft.com/office/officeart/2005/8/layout/orgChart1"/>
    <dgm:cxn modelId="{1299717D-9247-49CA-88AF-5322D7408BA2}" type="presOf" srcId="{1FAAC730-C1B0-4F20-830F-0401E7016E20}" destId="{F29D748C-4D9A-452D-8F9E-E3F6345A0A8E}" srcOrd="1" destOrd="0" presId="urn:microsoft.com/office/officeart/2005/8/layout/orgChart1"/>
    <dgm:cxn modelId="{14A8FAB1-069F-4B59-B68B-9F088825D3F7}" type="presOf" srcId="{1FAAC730-C1B0-4F20-830F-0401E7016E20}" destId="{FF9BFABB-929D-4F92-B6AD-EA6CA2465218}" srcOrd="0" destOrd="0" presId="urn:microsoft.com/office/officeart/2005/8/layout/orgChart1"/>
    <dgm:cxn modelId="{FC6787B4-1F31-4361-9085-ED10846C674D}" srcId="{30B8AEC6-F63B-49D0-AB20-C595C0894CA8}" destId="{3DD1CD73-DB81-4949-A41A-B7CCBEFD105C}" srcOrd="0" destOrd="0" parTransId="{02611E3C-3844-4A79-B35E-0FDD6CCC2D16}" sibTransId="{B0AC87CE-1808-4909-B79F-743898587D41}"/>
    <dgm:cxn modelId="{A06322AE-6E44-4629-8D41-66A04885F877}" type="presParOf" srcId="{F83E1CA6-5EDE-460A-AD71-9040F90FFCD6}" destId="{199A9EFE-76C0-4867-B41C-B0FC7D68C126}" srcOrd="0" destOrd="0" presId="urn:microsoft.com/office/officeart/2005/8/layout/orgChart1"/>
    <dgm:cxn modelId="{249862FB-AA5D-4CA5-A8F9-A4BB1F846479}" type="presParOf" srcId="{199A9EFE-76C0-4867-B41C-B0FC7D68C126}" destId="{92340827-54A4-48EF-B660-09B85C31B1F0}" srcOrd="0" destOrd="0" presId="urn:microsoft.com/office/officeart/2005/8/layout/orgChart1"/>
    <dgm:cxn modelId="{DCABE434-E33F-40DA-BC92-26658673E6A0}" type="presParOf" srcId="{92340827-54A4-48EF-B660-09B85C31B1F0}" destId="{F5D971BF-7A42-427B-A807-11294EB9FE23}" srcOrd="0" destOrd="0" presId="urn:microsoft.com/office/officeart/2005/8/layout/orgChart1"/>
    <dgm:cxn modelId="{A6FA8786-689E-47EF-B382-C9761D73E5A9}" type="presParOf" srcId="{92340827-54A4-48EF-B660-09B85C31B1F0}" destId="{AFDC1B80-82EF-41A8-8FC0-E5A456B97DAD}" srcOrd="1" destOrd="0" presId="urn:microsoft.com/office/officeart/2005/8/layout/orgChart1"/>
    <dgm:cxn modelId="{C3D13C34-3627-4706-8D68-E1BCD0749E66}" type="presParOf" srcId="{199A9EFE-76C0-4867-B41C-B0FC7D68C126}" destId="{3B82B91D-06F0-4765-828D-28468D50049E}" srcOrd="1" destOrd="0" presId="urn:microsoft.com/office/officeart/2005/8/layout/orgChart1"/>
    <dgm:cxn modelId="{EAF3223F-3C71-4765-BF84-A33D59CCC5EF}" type="presParOf" srcId="{3B82B91D-06F0-4765-828D-28468D50049E}" destId="{AA769F4A-3FA3-4A56-BA82-841343F990E2}" srcOrd="0" destOrd="0" presId="urn:microsoft.com/office/officeart/2005/8/layout/orgChart1"/>
    <dgm:cxn modelId="{7D69E751-7097-49DE-BE5E-1D544889CAC5}" type="presParOf" srcId="{3B82B91D-06F0-4765-828D-28468D50049E}" destId="{0B3B554A-6695-403B-B163-771EAD0497E7}" srcOrd="1" destOrd="0" presId="urn:microsoft.com/office/officeart/2005/8/layout/orgChart1"/>
    <dgm:cxn modelId="{8C4BD99A-D7A7-480C-817F-DD13401FE8E9}" type="presParOf" srcId="{0B3B554A-6695-403B-B163-771EAD0497E7}" destId="{4F54B206-7F51-4BBC-A4D6-C6EB46CBDA81}" srcOrd="0" destOrd="0" presId="urn:microsoft.com/office/officeart/2005/8/layout/orgChart1"/>
    <dgm:cxn modelId="{EC4D9723-160F-4C1F-BF81-D55D0F9B261C}" type="presParOf" srcId="{4F54B206-7F51-4BBC-A4D6-C6EB46CBDA81}" destId="{FF9BFABB-929D-4F92-B6AD-EA6CA2465218}" srcOrd="0" destOrd="0" presId="urn:microsoft.com/office/officeart/2005/8/layout/orgChart1"/>
    <dgm:cxn modelId="{88D16611-BBF2-46E8-AE79-F3AC22271CC9}" type="presParOf" srcId="{4F54B206-7F51-4BBC-A4D6-C6EB46CBDA81}" destId="{F29D748C-4D9A-452D-8F9E-E3F6345A0A8E}" srcOrd="1" destOrd="0" presId="urn:microsoft.com/office/officeart/2005/8/layout/orgChart1"/>
    <dgm:cxn modelId="{BFAC19FF-E901-4329-A83F-C5E964ABA23E}" type="presParOf" srcId="{0B3B554A-6695-403B-B163-771EAD0497E7}" destId="{5CEA19AC-D152-4D6B-9372-C8135C34C3AE}" srcOrd="1" destOrd="0" presId="urn:microsoft.com/office/officeart/2005/8/layout/orgChart1"/>
    <dgm:cxn modelId="{73411469-9642-42DB-8F7D-3E63AB34BA24}" type="presParOf" srcId="{0B3B554A-6695-403B-B163-771EAD0497E7}" destId="{C30321B3-909A-4D1F-8F9D-2FC22C62516F}" srcOrd="2" destOrd="0" presId="urn:microsoft.com/office/officeart/2005/8/layout/orgChart1"/>
    <dgm:cxn modelId="{4CA60218-C25D-4010-AFB8-68304F0B111D}" type="presParOf" srcId="{3B82B91D-06F0-4765-828D-28468D50049E}" destId="{756D7837-9D5E-4A44-AFB8-3D08C31BC29A}" srcOrd="2" destOrd="0" presId="urn:microsoft.com/office/officeart/2005/8/layout/orgChart1"/>
    <dgm:cxn modelId="{BC680F6F-9B56-4A76-9DED-3D07796D0CD3}" type="presParOf" srcId="{3B82B91D-06F0-4765-828D-28468D50049E}" destId="{02A4B8E7-BF24-490A-BC66-40D5CD410AEB}" srcOrd="3" destOrd="0" presId="urn:microsoft.com/office/officeart/2005/8/layout/orgChart1"/>
    <dgm:cxn modelId="{A2DADA33-ABF8-419A-A135-CE88AC9B7057}" type="presParOf" srcId="{02A4B8E7-BF24-490A-BC66-40D5CD410AEB}" destId="{B31C82FE-B84F-4CF8-84FE-DE7CB51495C2}" srcOrd="0" destOrd="0" presId="urn:microsoft.com/office/officeart/2005/8/layout/orgChart1"/>
    <dgm:cxn modelId="{895343F4-AEE8-4301-8D02-13DB8405B824}" type="presParOf" srcId="{B31C82FE-B84F-4CF8-84FE-DE7CB51495C2}" destId="{40CD97B1-50AC-4A2E-BF27-73DF20174D72}" srcOrd="0" destOrd="0" presId="urn:microsoft.com/office/officeart/2005/8/layout/orgChart1"/>
    <dgm:cxn modelId="{6C8309A5-2E97-4E30-A15D-1A9912886A58}" type="presParOf" srcId="{B31C82FE-B84F-4CF8-84FE-DE7CB51495C2}" destId="{D71FAC8E-CBBE-4C9D-AB6B-B0BBB24E4EB0}" srcOrd="1" destOrd="0" presId="urn:microsoft.com/office/officeart/2005/8/layout/orgChart1"/>
    <dgm:cxn modelId="{E9BEF2A9-E282-4CB1-B86B-0AEB18B2ED14}" type="presParOf" srcId="{02A4B8E7-BF24-490A-BC66-40D5CD410AEB}" destId="{7DDD5792-59F9-4F48-90B9-7344C278B455}" srcOrd="1" destOrd="0" presId="urn:microsoft.com/office/officeart/2005/8/layout/orgChart1"/>
    <dgm:cxn modelId="{A4657E0F-C4F5-4DEA-A824-49CC2FCA563A}" type="presParOf" srcId="{02A4B8E7-BF24-490A-BC66-40D5CD410AEB}" destId="{8870E7D2-6C40-46EF-B01F-7EEC479E2F1B}" srcOrd="2" destOrd="0" presId="urn:microsoft.com/office/officeart/2005/8/layout/orgChart1"/>
    <dgm:cxn modelId="{7CF062D7-89B6-43C9-8869-0B6E8DE68995}" type="presParOf" srcId="{199A9EFE-76C0-4867-B41C-B0FC7D68C126}" destId="{43069C92-BC7B-4564-BA43-E77A2CA873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D7837-9D5E-4A44-AFB8-3D08C31BC29A}">
      <dsp:nvSpPr>
        <dsp:cNvPr id="0" name=""/>
        <dsp:cNvSpPr/>
      </dsp:nvSpPr>
      <dsp:spPr>
        <a:xfrm>
          <a:off x="2895616" y="1610695"/>
          <a:ext cx="1479688" cy="67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04"/>
              </a:lnTo>
              <a:lnTo>
                <a:pt x="1479688" y="421304"/>
              </a:lnTo>
              <a:lnTo>
                <a:pt x="1479688" y="679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69F4A-3FA3-4A56-BA82-841343F990E2}">
      <dsp:nvSpPr>
        <dsp:cNvPr id="0" name=""/>
        <dsp:cNvSpPr/>
      </dsp:nvSpPr>
      <dsp:spPr>
        <a:xfrm>
          <a:off x="1361107" y="1610695"/>
          <a:ext cx="1534508" cy="679540"/>
        </a:xfrm>
        <a:custGeom>
          <a:avLst/>
          <a:gdLst/>
          <a:ahLst/>
          <a:cxnLst/>
          <a:rect l="0" t="0" r="0" b="0"/>
          <a:pathLst>
            <a:path>
              <a:moveTo>
                <a:pt x="1534508" y="0"/>
              </a:moveTo>
              <a:lnTo>
                <a:pt x="1534508" y="421304"/>
              </a:lnTo>
              <a:lnTo>
                <a:pt x="0" y="421304"/>
              </a:lnTo>
              <a:lnTo>
                <a:pt x="0" y="679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971BF-7A42-427B-A807-11294EB9FE23}">
      <dsp:nvSpPr>
        <dsp:cNvPr id="0" name=""/>
        <dsp:cNvSpPr/>
      </dsp:nvSpPr>
      <dsp:spPr>
        <a:xfrm>
          <a:off x="914422" y="381002"/>
          <a:ext cx="3962388" cy="12296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914422" y="381002"/>
        <a:ext cx="3962388" cy="1229692"/>
      </dsp:txXfrm>
    </dsp:sp>
    <dsp:sp modelId="{FF9BFABB-929D-4F92-B6AD-EA6CA2465218}">
      <dsp:nvSpPr>
        <dsp:cNvPr id="0" name=""/>
        <dsp:cNvSpPr/>
      </dsp:nvSpPr>
      <dsp:spPr>
        <a:xfrm>
          <a:off x="131415" y="2290235"/>
          <a:ext cx="2459384" cy="12296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Forces in a Plane</a:t>
          </a:r>
          <a:br>
            <a:rPr lang="en-US" sz="2800" kern="1200" dirty="0" smtClean="0"/>
          </a:br>
          <a:r>
            <a:rPr lang="en-US" sz="2800" kern="1200" dirty="0" smtClean="0"/>
            <a:t>(2D Analysis)</a:t>
          </a:r>
          <a:endParaRPr lang="en-US" sz="2800" kern="1200" dirty="0"/>
        </a:p>
      </dsp:txBody>
      <dsp:txXfrm>
        <a:off x="131415" y="2290235"/>
        <a:ext cx="2459384" cy="1229692"/>
      </dsp:txXfrm>
    </dsp:sp>
    <dsp:sp modelId="{40CD97B1-50AC-4A2E-BF27-73DF20174D72}">
      <dsp:nvSpPr>
        <dsp:cNvPr id="0" name=""/>
        <dsp:cNvSpPr/>
      </dsp:nvSpPr>
      <dsp:spPr>
        <a:xfrm>
          <a:off x="2819400" y="2290235"/>
          <a:ext cx="3111810" cy="12296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Forces in a Space</a:t>
          </a:r>
          <a:br>
            <a:rPr lang="en-US" sz="2800" kern="1200" dirty="0" smtClean="0"/>
          </a:br>
          <a:r>
            <a:rPr lang="en-US" sz="2800" kern="1200" dirty="0" smtClean="0"/>
            <a:t>(3D Analysis)</a:t>
          </a:r>
          <a:endParaRPr lang="en-US" sz="2800" kern="1200" dirty="0"/>
        </a:p>
      </dsp:txBody>
      <dsp:txXfrm>
        <a:off x="2819400" y="2290235"/>
        <a:ext cx="3111810" cy="122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253D-F3BA-4BCC-8863-DB10598E080D}" type="datetimeFigureOut">
              <a:rPr lang="en-US" smtClean="0"/>
              <a:pPr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7391400" cy="2662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500" b="1" dirty="0" smtClean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ME 245</a:t>
            </a:r>
          </a:p>
          <a:p>
            <a:pPr algn="r"/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Engineering Mechanics and Theory of Machines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3276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Portion 2</a:t>
            </a:r>
          </a:p>
          <a:p>
            <a:pPr algn="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 to Statics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1054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Partha Kumar Das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Lecturer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Department of Mechanical Engineering, BUET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//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teacher.buet.ac.bd/parthakdas/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953000"/>
            <a:ext cx="9067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Space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 r="9889"/>
          <a:stretch>
            <a:fillRect/>
          </a:stretch>
        </p:blipFill>
        <p:spPr bwMode="auto">
          <a:xfrm>
            <a:off x="485775" y="1500188"/>
            <a:ext cx="8008949" cy="2538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4572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Space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1295400"/>
            <a:ext cx="906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Force Determination from its Line of Action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647" y="1828800"/>
            <a:ext cx="5288484" cy="2881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53250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MN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Vector, </a:t>
            </a:r>
            <a:r>
              <a:rPr lang="el-GR" b="1" dirty="0" smtClean="0">
                <a:latin typeface="Times New Roman"/>
                <a:cs typeface="Times New Roman"/>
              </a:rPr>
              <a:t>λ</a:t>
            </a:r>
            <a:r>
              <a:rPr lang="en-US" b="1" dirty="0" smtClean="0">
                <a:latin typeface="Times New Roman"/>
                <a:cs typeface="Times New Roman"/>
              </a:rPr>
              <a:t> = MN/</a:t>
            </a:r>
            <a:r>
              <a:rPr lang="en-US" i="1" dirty="0" smtClean="0">
                <a:latin typeface="Times New Roman"/>
                <a:cs typeface="Times New Roman"/>
              </a:rPr>
              <a:t>MN =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l-GR" b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964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6400800"/>
            <a:ext cx="777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If origin is not given, assume any suitable origin. </a:t>
            </a:r>
            <a:endParaRPr lang="en-US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2.3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edition_P2.89)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578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762000"/>
            <a:ext cx="329565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7620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frame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ABC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part by cable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a frictionless ring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Knowing that the tension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cable is 385 N, determine the components of the force exerted by the cable on the support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Components of force on D towards B exerted by the cable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DB,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240 N,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-255 N,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+160N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541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DB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(480 mm)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510 mm)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 +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320 mm)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DB = 770 mm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Force on D,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(240 N)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(255 N)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(160 N)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2.4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edition_P2.77)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625" name="Picture 1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0"/>
            <a:ext cx="2943225" cy="3190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76200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end of the coaxial cable </a:t>
            </a:r>
            <a:r>
              <a:rPr lang="en-US" i="1" dirty="0" smtClean="0"/>
              <a:t>AE is attached to the pole AB, which </a:t>
            </a:r>
            <a:r>
              <a:rPr lang="en-US" dirty="0" smtClean="0"/>
              <a:t>is strengthened by the guy wires </a:t>
            </a:r>
            <a:r>
              <a:rPr lang="en-US" i="1" dirty="0" smtClean="0"/>
              <a:t>AC and AD. Knowing that the </a:t>
            </a:r>
            <a:r>
              <a:rPr lang="en-US" dirty="0" smtClean="0"/>
              <a:t>tension in wire </a:t>
            </a:r>
            <a:r>
              <a:rPr lang="en-US" i="1" dirty="0" smtClean="0"/>
              <a:t>AC is 120 N, determine (a) the components of the </a:t>
            </a:r>
            <a:r>
              <a:rPr lang="en-US" dirty="0" smtClean="0"/>
              <a:t>force exerted by this wire on the pole, (</a:t>
            </a:r>
            <a:r>
              <a:rPr lang="en-US" i="1" dirty="0" smtClean="0"/>
              <a:t>b) the angles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i="1" dirty="0" err="1" smtClean="0"/>
              <a:t>x</a:t>
            </a:r>
            <a:r>
              <a:rPr lang="en-US" i="1" dirty="0" smtClean="0"/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i="1" dirty="0" err="1" smtClean="0"/>
              <a:t>y</a:t>
            </a:r>
            <a:r>
              <a:rPr lang="en-US" i="1" dirty="0" smtClean="0"/>
              <a:t>, and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i="1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/>
              <a:t>that the force forms with the coordinate axes.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Space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1295400"/>
            <a:ext cx="906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Equilibrium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Image result for equilibrium "/>
          <p:cNvPicPr>
            <a:picLocks noChangeAspect="1" noChangeArrowheads="1"/>
          </p:cNvPicPr>
          <p:nvPr/>
        </p:nvPicPr>
        <p:blipFill>
          <a:blip r:embed="rId2" cstate="print"/>
          <a:srcRect r="30477"/>
          <a:stretch>
            <a:fillRect/>
          </a:stretch>
        </p:blipFill>
        <p:spPr bwMode="auto">
          <a:xfrm>
            <a:off x="1828800" y="1752600"/>
            <a:ext cx="5562600" cy="2667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62200" y="47432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2.5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edition_P2.102)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cables are used to tether a balloon as shown. Knowing that the balloon exerts an 800 N vertical force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determine the tension in each cable.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762000"/>
            <a:ext cx="2876550" cy="4562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43434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Draw the Free Body Diagram of point A.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Equilibrium Condition of A: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ΣF = 0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So,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0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pl-PL" sz="10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pl-PL" sz="10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+ P = 0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 =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 =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60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201 N,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372 N,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000" i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416 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2.6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edition_P2.123)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525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container of weight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suspended from ring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Cable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through the ring and is attached to fixed supports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Two forces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applied to the ring to maintain the container in the position shown. Knowing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376 N, determine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(Hint: The tension is the same in both portions of cable BAC.)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0"/>
            <a:ext cx="35814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2568714"/>
            <a:ext cx="4855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kern="0" dirty="0" smtClean="0"/>
              <a:t>Statics of Rigid Bodies</a:t>
            </a:r>
            <a:endParaRPr lang="en-US" sz="4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Free Body Diagram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Free Body Diagram of the Truck: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 b="66586"/>
          <a:stretch>
            <a:fillRect/>
          </a:stretch>
        </p:blipFill>
        <p:spPr bwMode="auto">
          <a:xfrm>
            <a:off x="2438400" y="1143000"/>
            <a:ext cx="4267200" cy="1371601"/>
          </a:xfrm>
          <a:prstGeom prst="rect">
            <a:avLst/>
          </a:prstGeom>
          <a:noFill/>
        </p:spPr>
      </p:pic>
      <p:pic>
        <p:nvPicPr>
          <p:cNvPr id="11" name="Picture 10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 t="55690"/>
          <a:stretch>
            <a:fillRect/>
          </a:stretch>
        </p:blipFill>
        <p:spPr bwMode="auto">
          <a:xfrm>
            <a:off x="2438400" y="3124200"/>
            <a:ext cx="4267200" cy="181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Principle of Transmissibility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19499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3352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Rigid Body Assumption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449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Deformation of the body under a force is negligible and has no effect on the condition of equilibrium or motion of the body.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2416314"/>
            <a:ext cx="3863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kern="0" dirty="0" smtClean="0"/>
              <a:t>Statics of Particle</a:t>
            </a:r>
            <a:endParaRPr lang="en-US" sz="4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Moment of a Force About a Point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572000" cy="378940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0" y="5105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= r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x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/O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cs typeface="Times New Roman" pitchFamily="18" charset="0"/>
              </a:rPr>
              <a:t>x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2.7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edition_P3.25)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200-N force is applied as shown to the bracket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Determine the moment of the force about 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362200"/>
            <a:ext cx="4724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C/A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+mj-lt"/>
                <a:cs typeface="Times New Roman" pitchFamily="18" charset="0"/>
              </a:rPr>
              <a:t>x 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en-US" sz="1200" b="1" dirty="0" smtClean="0">
                <a:latin typeface="+mj-lt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C/A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(0.06 m 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(0.075 m ) j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 =  - 200 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i="1" dirty="0" smtClean="0">
                <a:latin typeface="Times New Roman"/>
                <a:cs typeface="Times New Roman"/>
              </a:rPr>
              <a:t>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j + 200 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i="1" dirty="0" smtClean="0">
                <a:latin typeface="Times New Roman"/>
                <a:cs typeface="Times New Roman"/>
              </a:rPr>
              <a:t>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k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= (7.5 Nm) i – (6 Nm) j – (10.39 Nm)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60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05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= (7.5 Nm) i – (6 Nm) j – (10.39 Nm)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b="1" dirty="0">
              <a:cs typeface="Times New Roman" pitchFamily="18" charset="0"/>
            </a:endParaRPr>
          </a:p>
        </p:txBody>
      </p:sp>
      <p:pic>
        <p:nvPicPr>
          <p:cNvPr id="34818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069" y="762001"/>
            <a:ext cx="416925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2.8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edition_P3.6)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300-N force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applied at point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bell crank shown. 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(a) Compute the moment of the force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by resolving it into horizontal and vertical  components. 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(b) Using the result of part a, determine the perpendicular distance from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the line of action of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3094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4267200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A/O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+mj-lt"/>
                <a:cs typeface="Times New Roman" pitchFamily="18" charset="0"/>
              </a:rPr>
              <a:t>x 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A/O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(0.153209 m 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(0.128558 m ) j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 =  300 N (sin 30</a:t>
            </a:r>
            <a:r>
              <a:rPr lang="en-US" i="1" dirty="0" smtClean="0">
                <a:latin typeface="Times New Roman"/>
                <a:cs typeface="Times New Roman"/>
              </a:rPr>
              <a:t>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+ 300 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i="1" dirty="0" smtClean="0">
                <a:latin typeface="Times New Roman"/>
                <a:cs typeface="Times New Roman"/>
              </a:rPr>
              <a:t>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j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(20.521 Nm)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60068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(a)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05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(20.521 Nm)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pt-BR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20.521 Nm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(b)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68.4 mm  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b="1" dirty="0">
              <a:cs typeface="Times New Roman" pitchFamily="18" charset="0"/>
            </a:endParaRPr>
          </a:p>
        </p:txBody>
      </p:sp>
      <p:pic>
        <p:nvPicPr>
          <p:cNvPr id="35842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 l="12021"/>
          <a:stretch>
            <a:fillRect/>
          </a:stretch>
        </p:blipFill>
        <p:spPr bwMode="auto">
          <a:xfrm>
            <a:off x="4695824" y="762000"/>
            <a:ext cx="4371976" cy="3200400"/>
          </a:xfrm>
          <a:prstGeom prst="rect">
            <a:avLst/>
          </a:prstGeom>
          <a:noFill/>
        </p:spPr>
      </p:pic>
      <p:sp>
        <p:nvSpPr>
          <p:cNvPr id="18" name="Arc 17"/>
          <p:cNvSpPr/>
          <p:nvPr/>
        </p:nvSpPr>
        <p:spPr>
          <a:xfrm>
            <a:off x="4724400" y="6096000"/>
            <a:ext cx="762000" cy="609600"/>
          </a:xfrm>
          <a:prstGeom prst="arc">
            <a:avLst>
              <a:gd name="adj1" fmla="val 16200000"/>
              <a:gd name="adj2" fmla="val 5419093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05400" y="6096000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0"/>
          </p:cNvCxnSpPr>
          <p:nvPr/>
        </p:nvCxnSpPr>
        <p:spPr>
          <a:xfrm flipH="1">
            <a:off x="5105400" y="60198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2.9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edition_P3.7)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300-N force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applied at point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bell crank shown. 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Compute the moment of the force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by resolving it into along line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perpendicular to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5842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 l="12021"/>
          <a:stretch>
            <a:fillRect/>
          </a:stretch>
        </p:blipFill>
        <p:spPr bwMode="auto">
          <a:xfrm>
            <a:off x="4695824" y="762000"/>
            <a:ext cx="437197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Moment of a Force About a Given Axis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6866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3871913" cy="4116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219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scalar Quantity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The projection of Moment on a given axis.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438400"/>
            <a:ext cx="4191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Moment of force about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A/O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cs typeface="Times New Roman" pitchFamily="18" charset="0"/>
              </a:rPr>
              <a:t>x 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Moment of force about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OL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400" b="1" dirty="0" smtClean="0">
                <a:latin typeface="Times New Roman"/>
                <a:cs typeface="Times New Roman"/>
              </a:rPr>
              <a:t>λ</a:t>
            </a:r>
            <a:r>
              <a:rPr lang="en-GB" sz="2400" b="1" dirty="0" smtClean="0">
                <a:latin typeface="Times New Roman"/>
                <a:cs typeface="Times New Roman"/>
              </a:rPr>
              <a:t> . M</a:t>
            </a:r>
            <a:r>
              <a:rPr lang="en-GB" sz="1200" b="1" dirty="0" smtClean="0">
                <a:latin typeface="Times New Roman"/>
                <a:cs typeface="Times New Roman"/>
              </a:rPr>
              <a:t>O</a:t>
            </a: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500" b="1" dirty="0" smtClean="0">
                <a:latin typeface="Times New Roman"/>
                <a:cs typeface="Times New Roman"/>
              </a:rPr>
              <a:t>λ</a:t>
            </a:r>
            <a:r>
              <a:rPr lang="en-GB" sz="2000" b="1" dirty="0" smtClean="0">
                <a:latin typeface="Times New Roman"/>
                <a:cs typeface="Times New Roman"/>
              </a:rPr>
              <a:t> . (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A/O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cs typeface="Times New Roman" pitchFamily="18" charset="0"/>
              </a:rPr>
              <a:t>x 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</a:p>
          <a:p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sz="2000" b="1" dirty="0" smtClean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6172200"/>
            <a:ext cx="43033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500" b="1" dirty="0" smtClean="0">
                <a:latin typeface="Times New Roman"/>
                <a:cs typeface="Times New Roman"/>
              </a:rPr>
              <a:t>λ</a:t>
            </a:r>
            <a:r>
              <a:rPr lang="en-GB" sz="2500" b="1" dirty="0" smtClean="0">
                <a:latin typeface="Times New Roman"/>
                <a:cs typeface="Times New Roman"/>
              </a:rPr>
              <a:t>  is  the unit vector along </a:t>
            </a:r>
            <a:r>
              <a:rPr lang="en-GB" sz="2500" b="1" i="1" dirty="0" smtClean="0">
                <a:latin typeface="Times New Roman"/>
                <a:cs typeface="Times New Roman"/>
              </a:rPr>
              <a:t>OL</a:t>
            </a:r>
            <a:r>
              <a:rPr lang="en-GB" sz="2500" b="1" dirty="0" smtClean="0">
                <a:latin typeface="Times New Roman"/>
                <a:cs typeface="Times New Roman"/>
              </a:rPr>
              <a:t> </a:t>
            </a:r>
            <a:endParaRPr lang="en-GB" sz="25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4556760"/>
          <a:ext cx="3581400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800"/>
                <a:gridCol w="1193800"/>
                <a:gridCol w="1193800"/>
              </a:tblGrid>
              <a:tr h="51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GB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pt-B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pt-B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pt-B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GB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27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GB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GB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GB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990600" y="4648200"/>
            <a:ext cx="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6200" y="4572000"/>
            <a:ext cx="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  <p:bldP spid="10" grpId="1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2.10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edition_P3.59)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609600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frame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hinged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is supported by a cable that passes through a ring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is attached to hooks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Knowing that the tension in the cable is 450 N, determine the moment about the diagonal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force exerted on the frame by portion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cable. </a:t>
            </a:r>
          </a:p>
        </p:txBody>
      </p:sp>
      <p:pic>
        <p:nvPicPr>
          <p:cNvPr id="37891" name="Picture 3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762000"/>
            <a:ext cx="4057650" cy="4305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514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873038"/>
            <a:ext cx="4191000" cy="3908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Moment of force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000" b="1" dirty="0" smtClean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B/A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cs typeface="Times New Roman" pitchFamily="18" charset="0"/>
              </a:rPr>
              <a:t>x </a:t>
            </a:r>
            <a:r>
              <a:rPr lang="pt-B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t-BR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BH 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Moment of force </a:t>
            </a:r>
            <a:r>
              <a:rPr lang="pt-B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AD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000" b="1" dirty="0" smtClean="0">
                <a:latin typeface="Times New Roman"/>
                <a:cs typeface="Times New Roman"/>
              </a:rPr>
              <a:t>λ</a:t>
            </a:r>
            <a:r>
              <a:rPr lang="en-GB" sz="1050" b="1" dirty="0" smtClean="0">
                <a:latin typeface="Times New Roman"/>
                <a:cs typeface="Times New Roman"/>
              </a:rPr>
              <a:t>AD</a:t>
            </a:r>
            <a:r>
              <a:rPr lang="en-GB" b="1" dirty="0" smtClean="0">
                <a:latin typeface="Times New Roman"/>
                <a:cs typeface="Times New Roman"/>
              </a:rPr>
              <a:t> . M</a:t>
            </a:r>
            <a:r>
              <a:rPr lang="en-GB" sz="1050" b="1" dirty="0" smtClean="0">
                <a:latin typeface="Times New Roman"/>
                <a:cs typeface="Times New Roman"/>
              </a:rPr>
              <a:t>A</a:t>
            </a:r>
          </a:p>
          <a:p>
            <a:r>
              <a:rPr lang="en-GB" b="1" dirty="0" smtClean="0">
                <a:latin typeface="Times New Roman"/>
                <a:cs typeface="Times New Roman"/>
              </a:rPr>
              <a:t>AD = </a:t>
            </a:r>
            <a:r>
              <a:rPr lang="en-GB" b="1" dirty="0" err="1" smtClean="0">
                <a:latin typeface="Times New Roman"/>
                <a:cs typeface="Times New Roman"/>
              </a:rPr>
              <a:t>i</a:t>
            </a:r>
            <a:r>
              <a:rPr lang="en-GB" b="1" dirty="0" smtClean="0">
                <a:latin typeface="Times New Roman"/>
                <a:cs typeface="Times New Roman"/>
              </a:rPr>
              <a:t> – 0.75j</a:t>
            </a:r>
            <a:r>
              <a:rPr lang="en-GB" sz="1050" b="1" dirty="0" smtClean="0">
                <a:latin typeface="Times New Roman"/>
                <a:cs typeface="Times New Roman"/>
              </a:rPr>
              <a:t> </a:t>
            </a:r>
            <a:br>
              <a:rPr lang="en-GB" sz="1050" b="1" dirty="0" smtClean="0">
                <a:latin typeface="Times New Roman"/>
                <a:cs typeface="Times New Roman"/>
              </a:rPr>
            </a:br>
            <a:r>
              <a:rPr lang="en-GB" i="1" dirty="0" smtClean="0">
                <a:latin typeface="Times New Roman"/>
                <a:cs typeface="Times New Roman"/>
              </a:rPr>
              <a:t>AD</a:t>
            </a:r>
            <a:r>
              <a:rPr lang="en-GB" b="1" dirty="0" smtClean="0">
                <a:latin typeface="Times New Roman"/>
                <a:cs typeface="Times New Roman"/>
              </a:rPr>
              <a:t> =  1.25</a:t>
            </a:r>
          </a:p>
          <a:p>
            <a:r>
              <a:rPr lang="el-GR" sz="2000" b="1" dirty="0" smtClean="0">
                <a:latin typeface="Times New Roman"/>
                <a:cs typeface="Times New Roman"/>
              </a:rPr>
              <a:t>λ</a:t>
            </a:r>
            <a:r>
              <a:rPr lang="en-GB" sz="1050" b="1" dirty="0" smtClean="0">
                <a:latin typeface="Times New Roman"/>
                <a:cs typeface="Times New Roman"/>
              </a:rPr>
              <a:t>AD  </a:t>
            </a:r>
            <a:r>
              <a:rPr lang="en-GB" b="1" dirty="0" smtClean="0">
                <a:latin typeface="Times New Roman"/>
                <a:cs typeface="Times New Roman"/>
              </a:rPr>
              <a:t>= </a:t>
            </a:r>
            <a:r>
              <a:rPr lang="en-GB" dirty="0" smtClean="0">
                <a:latin typeface="Times New Roman"/>
                <a:cs typeface="Times New Roman"/>
              </a:rPr>
              <a:t>(0.8</a:t>
            </a:r>
            <a:r>
              <a:rPr lang="en-GB" b="1" dirty="0" smtClean="0">
                <a:latin typeface="Times New Roman"/>
                <a:cs typeface="Times New Roman"/>
              </a:rPr>
              <a:t>i – </a:t>
            </a:r>
            <a:r>
              <a:rPr lang="en-GB" dirty="0" smtClean="0">
                <a:latin typeface="Times New Roman"/>
                <a:cs typeface="Times New Roman"/>
              </a:rPr>
              <a:t>0.6</a:t>
            </a:r>
            <a:r>
              <a:rPr lang="en-GB" b="1" dirty="0" smtClean="0">
                <a:latin typeface="Times New Roman"/>
                <a:cs typeface="Times New Roman"/>
              </a:rPr>
              <a:t>k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B/A </a:t>
            </a:r>
            <a:r>
              <a:rPr lang="en-GB" dirty="0" smtClean="0">
                <a:latin typeface="Times New Roman"/>
                <a:cs typeface="Times New Roman"/>
              </a:rPr>
              <a:t>= 0.5</a:t>
            </a:r>
            <a:r>
              <a:rPr lang="en-GB" b="1" dirty="0" smtClean="0">
                <a:latin typeface="Times New Roman"/>
                <a:cs typeface="Times New Roman"/>
              </a:rPr>
              <a:t>i</a:t>
            </a:r>
          </a:p>
          <a:p>
            <a:r>
              <a:rPr lang="en-GB" b="1" dirty="0" smtClean="0">
                <a:latin typeface="Times New Roman"/>
                <a:cs typeface="Times New Roman"/>
              </a:rPr>
              <a:t>BH = </a:t>
            </a:r>
            <a:r>
              <a:rPr lang="en-GB" dirty="0" smtClean="0">
                <a:latin typeface="Times New Roman"/>
                <a:cs typeface="Times New Roman"/>
              </a:rPr>
              <a:t>0.375</a:t>
            </a:r>
            <a:r>
              <a:rPr lang="en-GB" b="1" dirty="0" smtClean="0">
                <a:latin typeface="Times New Roman"/>
                <a:cs typeface="Times New Roman"/>
              </a:rPr>
              <a:t>i + </a:t>
            </a:r>
            <a:r>
              <a:rPr lang="en-GB" dirty="0" smtClean="0">
                <a:latin typeface="Times New Roman"/>
                <a:cs typeface="Times New Roman"/>
              </a:rPr>
              <a:t>0.75</a:t>
            </a:r>
            <a:r>
              <a:rPr lang="en-GB" b="1" dirty="0" smtClean="0">
                <a:latin typeface="Times New Roman"/>
                <a:cs typeface="Times New Roman"/>
              </a:rPr>
              <a:t>j -</a:t>
            </a:r>
            <a:r>
              <a:rPr lang="en-GB" dirty="0" smtClean="0">
                <a:latin typeface="Times New Roman"/>
                <a:cs typeface="Times New Roman"/>
              </a:rPr>
              <a:t>0.75</a:t>
            </a:r>
            <a:r>
              <a:rPr lang="en-GB" b="1" dirty="0" smtClean="0">
                <a:latin typeface="Times New Roman"/>
                <a:cs typeface="Times New Roman"/>
              </a:rPr>
              <a:t>k</a:t>
            </a:r>
          </a:p>
          <a:p>
            <a:r>
              <a:rPr lang="en-GB" i="1" dirty="0" smtClean="0">
                <a:latin typeface="Times New Roman"/>
                <a:cs typeface="Times New Roman"/>
              </a:rPr>
              <a:t>BH</a:t>
            </a:r>
            <a:r>
              <a:rPr lang="en-GB" dirty="0" smtClean="0">
                <a:latin typeface="Times New Roman"/>
                <a:cs typeface="Times New Roman"/>
              </a:rPr>
              <a:t> = 1.125 m</a:t>
            </a:r>
          </a:p>
          <a:p>
            <a:r>
              <a:rPr lang="el-GR" sz="2000" b="1" dirty="0" smtClean="0">
                <a:latin typeface="Times New Roman"/>
                <a:cs typeface="Times New Roman"/>
              </a:rPr>
              <a:t>λ</a:t>
            </a:r>
            <a:r>
              <a:rPr lang="en-GB" sz="1200" b="1" dirty="0" smtClean="0">
                <a:latin typeface="Times New Roman"/>
                <a:cs typeface="Times New Roman"/>
              </a:rPr>
              <a:t>BH</a:t>
            </a:r>
            <a:r>
              <a:rPr lang="en-GB" b="1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= (</a:t>
            </a:r>
            <a:r>
              <a:rPr lang="en-GB" b="1" dirty="0" err="1" smtClean="0">
                <a:latin typeface="Times New Roman"/>
                <a:cs typeface="Times New Roman"/>
              </a:rPr>
              <a:t>i</a:t>
            </a:r>
            <a:r>
              <a:rPr lang="en-GB" dirty="0" smtClean="0">
                <a:latin typeface="Times New Roman"/>
                <a:cs typeface="Times New Roman"/>
              </a:rPr>
              <a:t> + 2</a:t>
            </a:r>
            <a:r>
              <a:rPr lang="en-GB" b="1" dirty="0" smtClean="0">
                <a:latin typeface="Times New Roman"/>
                <a:cs typeface="Times New Roman"/>
              </a:rPr>
              <a:t>j</a:t>
            </a:r>
            <a:r>
              <a:rPr lang="en-GB" dirty="0" smtClean="0">
                <a:latin typeface="Times New Roman"/>
                <a:cs typeface="Times New Roman"/>
              </a:rPr>
              <a:t> -2</a:t>
            </a:r>
            <a:r>
              <a:rPr lang="en-GB" b="1" dirty="0" smtClean="0">
                <a:latin typeface="Times New Roman"/>
                <a:cs typeface="Times New Roman"/>
              </a:rPr>
              <a:t>k</a:t>
            </a:r>
            <a:r>
              <a:rPr lang="en-GB" dirty="0" smtClean="0">
                <a:latin typeface="Times New Roman"/>
                <a:cs typeface="Times New Roman"/>
              </a:rPr>
              <a:t>)/ 3</a:t>
            </a:r>
          </a:p>
          <a:p>
            <a:r>
              <a:rPr lang="pt-B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t-BR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en-GB" dirty="0" smtClean="0">
                <a:latin typeface="Times New Roman"/>
                <a:cs typeface="Times New Roman"/>
              </a:rPr>
              <a:t>= 150 (</a:t>
            </a:r>
            <a:r>
              <a:rPr lang="en-GB" b="1" dirty="0" err="1" smtClean="0">
                <a:latin typeface="Times New Roman"/>
                <a:cs typeface="Times New Roman"/>
              </a:rPr>
              <a:t>i</a:t>
            </a:r>
            <a:r>
              <a:rPr lang="en-GB" dirty="0" smtClean="0">
                <a:latin typeface="Times New Roman"/>
                <a:cs typeface="Times New Roman"/>
              </a:rPr>
              <a:t> + 2</a:t>
            </a:r>
            <a:r>
              <a:rPr lang="en-GB" b="1" dirty="0" smtClean="0">
                <a:latin typeface="Times New Roman"/>
                <a:cs typeface="Times New Roman"/>
              </a:rPr>
              <a:t>j</a:t>
            </a:r>
            <a:r>
              <a:rPr lang="en-GB" dirty="0" smtClean="0">
                <a:latin typeface="Times New Roman"/>
                <a:cs typeface="Times New Roman"/>
              </a:rPr>
              <a:t> -2</a:t>
            </a:r>
            <a:r>
              <a:rPr lang="en-GB" b="1" dirty="0" smtClean="0">
                <a:latin typeface="Times New Roman"/>
                <a:cs typeface="Times New Roman"/>
              </a:rPr>
              <a:t>k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</a:p>
          <a:p>
            <a:r>
              <a:rPr lang="pt-BR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pt-BR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-90 Nm</a:t>
            </a:r>
            <a:endParaRPr lang="en-GB" sz="1050" b="1" dirty="0" smtClean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Ans.: -90 Nm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2.11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edition_P3.53)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single force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acts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a direction perpendicular to the handle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crank shown. Knowing that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+20 N m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-8.75 N m, and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-30 N m. Determine the magnitude of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the values of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890" name="Picture 2" descr="C:\Users\US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762000"/>
            <a:ext cx="4257675" cy="2695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107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125 N,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53.1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ɸ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 73.7°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Force, Torque and Couple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Image result for couple physics practical example"/>
          <p:cNvPicPr>
            <a:picLocks noChangeAspect="1" noChangeArrowheads="1"/>
          </p:cNvPicPr>
          <p:nvPr/>
        </p:nvPicPr>
        <p:blipFill>
          <a:blip r:embed="rId2"/>
          <a:srcRect l="5846" t="26092" r="59076" b="22857"/>
          <a:stretch>
            <a:fillRect/>
          </a:stretch>
        </p:blipFill>
        <p:spPr bwMode="auto">
          <a:xfrm>
            <a:off x="3276600" y="10668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026" y="2057400"/>
            <a:ext cx="29747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Image result for hands on steering whe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3086097" cy="2057400"/>
          </a:xfrm>
          <a:prstGeom prst="rect">
            <a:avLst/>
          </a:prstGeom>
          <a:noFill/>
        </p:spPr>
      </p:pic>
      <p:pic>
        <p:nvPicPr>
          <p:cNvPr id="13" name="Picture 6" descr="Image result for couple physics practical example"/>
          <p:cNvPicPr>
            <a:picLocks noChangeAspect="1" noChangeArrowheads="1"/>
          </p:cNvPicPr>
          <p:nvPr/>
        </p:nvPicPr>
        <p:blipFill>
          <a:blip r:embed="rId2"/>
          <a:srcRect l="44431" t="13613" r="2952" b="22857"/>
          <a:stretch>
            <a:fillRect/>
          </a:stretch>
        </p:blipFill>
        <p:spPr bwMode="auto">
          <a:xfrm>
            <a:off x="2514600" y="3886200"/>
            <a:ext cx="3429000" cy="2133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2000" y="3105835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Applying Torque</a:t>
            </a:r>
            <a:endParaRPr lang="en-US" sz="15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105835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Couple</a:t>
            </a:r>
            <a:endParaRPr lang="en-US" sz="15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Moment of a Couple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3733800"/>
            <a:ext cx="91440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Moment of a Couple = </a:t>
            </a:r>
            <a:r>
              <a:rPr lang="en-GB" sz="1900" b="1" dirty="0" smtClean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of the moment of corresponding two forces about </a:t>
            </a:r>
            <a:r>
              <a:rPr lang="en-GB" sz="1900" b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point</a:t>
            </a:r>
          </a:p>
          <a:p>
            <a:pPr algn="ctr"/>
            <a:r>
              <a:rPr lang="en-GB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C000"/>
                </a:solidFill>
                <a:cs typeface="Times New Roman" pitchFamily="18" charset="0"/>
              </a:rPr>
              <a:t>x</a:t>
            </a:r>
            <a:r>
              <a:rPr lang="en-GB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 + </a:t>
            </a:r>
            <a:r>
              <a:rPr lang="en-GB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C000"/>
                </a:solidFill>
                <a:cs typeface="Times New Roman" pitchFamily="18" charset="0"/>
              </a:rPr>
              <a:t>x</a:t>
            </a:r>
            <a:r>
              <a:rPr lang="en-GB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F) = (</a:t>
            </a:r>
            <a:r>
              <a:rPr lang="en-GB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800" dirty="0" smtClean="0">
                <a:solidFill>
                  <a:srgbClr val="FFC000"/>
                </a:solidFill>
                <a:cs typeface="Times New Roman" pitchFamily="18" charset="0"/>
              </a:rPr>
              <a:t>x</a:t>
            </a:r>
            <a:r>
              <a:rPr lang="en-GB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</a:p>
          <a:p>
            <a:pPr algn="ctr"/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GB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sz="2800" dirty="0" smtClean="0">
                <a:solidFill>
                  <a:srgbClr val="FFC000"/>
                </a:solidFill>
                <a:cs typeface="Times New Roman" pitchFamily="18" charset="0"/>
              </a:rPr>
              <a:t>x</a:t>
            </a:r>
            <a:r>
              <a:rPr lang="en-GB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Value of the Moment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 M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rd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perpendicular distance between the line of action of the two forces]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 of the moment is perpendicular to the plane containing the two forces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/>
          <a:srcRect l="41026" b="82837"/>
          <a:stretch>
            <a:fillRect/>
          </a:stretch>
        </p:blipFill>
        <p:spPr bwMode="auto">
          <a:xfrm>
            <a:off x="76200" y="1066800"/>
            <a:ext cx="2667000" cy="1417520"/>
          </a:xfrm>
          <a:prstGeom prst="rect">
            <a:avLst/>
          </a:prstGeom>
          <a:noFill/>
        </p:spPr>
      </p:pic>
      <p:pic>
        <p:nvPicPr>
          <p:cNvPr id="1027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2"/>
          <a:srcRect t="22274" b="29466"/>
          <a:stretch>
            <a:fillRect/>
          </a:stretch>
        </p:blipFill>
        <p:spPr bwMode="auto">
          <a:xfrm>
            <a:off x="2897065" y="914400"/>
            <a:ext cx="3198935" cy="2819400"/>
          </a:xfrm>
          <a:prstGeom prst="rect">
            <a:avLst/>
          </a:prstGeom>
          <a:noFill/>
        </p:spPr>
      </p:pic>
      <p:pic>
        <p:nvPicPr>
          <p:cNvPr id="1028" name="Picture 4" descr="C:\Users\Partha Kumar Das\Desktop\Capture.PNG"/>
          <p:cNvPicPr>
            <a:picLocks noChangeAspect="1" noChangeArrowheads="1"/>
          </p:cNvPicPr>
          <p:nvPr/>
        </p:nvPicPr>
        <p:blipFill>
          <a:blip r:embed="rId2"/>
          <a:srcRect l="42290" t="75986"/>
          <a:stretch>
            <a:fillRect/>
          </a:stretch>
        </p:blipFill>
        <p:spPr bwMode="auto">
          <a:xfrm>
            <a:off x="6248400" y="1066800"/>
            <a:ext cx="2819400" cy="214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Force-Couple System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914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force can be resolved into an equivalent force-couple system at any point.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181600" cy="1784044"/>
          </a:xfrm>
          <a:prstGeom prst="rect">
            <a:avLst/>
          </a:prstGeom>
          <a:noFill/>
        </p:spPr>
      </p:pic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4191000" cy="314325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3528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Plane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pic>
        <p:nvPicPr>
          <p:cNvPr id="1026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2466550" cy="167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472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Point Force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Vector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Resultant of Multiple Forces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Addition of Vectors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Triangle Rule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Parallelogram Law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Polygon Rule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Resultant of Concurrent Forces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7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6134"/>
            <a:ext cx="2362200" cy="1678066"/>
          </a:xfrm>
          <a:prstGeom prst="rect">
            <a:avLst/>
          </a:prstGeom>
          <a:noFill/>
        </p:spPr>
      </p:pic>
      <p:pic>
        <p:nvPicPr>
          <p:cNvPr id="1028" name="Picture 4" descr="C:\Users\Partha Kumar Das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00400"/>
            <a:ext cx="2455808" cy="1600200"/>
          </a:xfrm>
          <a:prstGeom prst="rect">
            <a:avLst/>
          </a:prstGeom>
          <a:noFill/>
        </p:spPr>
      </p:pic>
      <p:pic>
        <p:nvPicPr>
          <p:cNvPr id="1029" name="Picture 5" descr="C:\Users\Partha Kumar Das\Desktop\Cap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575" y="3200400"/>
            <a:ext cx="1952625" cy="1800225"/>
          </a:xfrm>
          <a:prstGeom prst="rect">
            <a:avLst/>
          </a:prstGeom>
          <a:noFill/>
        </p:spPr>
      </p:pic>
      <p:pic>
        <p:nvPicPr>
          <p:cNvPr id="1030" name="Picture 6" descr="C:\Users\Partha Kumar Das\Desktop\Captu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19600"/>
            <a:ext cx="347354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2.12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edition_Sample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Problem 3.7)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7620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the couple and force shown by an equivalent single force applied to the lever. Determine the distance from the shaft to the point of application of this equivalent force.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52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141815"/>
            <a:ext cx="6096000" cy="46628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Moment of F = 400 N force about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OB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cs typeface="Times New Roman" pitchFamily="18" charset="0"/>
              </a:rPr>
              <a:t>x 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 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   = [300m (cos 60</a:t>
            </a:r>
            <a:r>
              <a:rPr lang="pt-BR" b="1" dirty="0" smtClean="0">
                <a:latin typeface="Times New Roman"/>
                <a:cs typeface="Times New Roman"/>
              </a:rPr>
              <a:t>°) i + 300m (sin 60°) j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t-BR" b="1" dirty="0" smtClean="0">
                <a:cs typeface="Times New Roman" pitchFamily="18" charset="0"/>
              </a:rPr>
              <a:t> x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(-400 N) j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   = (-60 Nm) 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Moment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O,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[-60+ (-200 N * 120 mm)]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  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(-84 Nm)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pt-BR" b="1" dirty="0" smtClean="0">
                <a:cs typeface="Times New Roman" pitchFamily="18" charset="0"/>
              </a:rPr>
              <a:t>x 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 = M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) cos 60</a:t>
            </a:r>
            <a:r>
              <a:rPr lang="pt-BR" b="1" dirty="0" smtClean="0">
                <a:latin typeface="Times New Roman"/>
                <a:cs typeface="Times New Roman"/>
              </a:rPr>
              <a:t>°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i + 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) sin 60</a:t>
            </a:r>
            <a:r>
              <a:rPr lang="pt-BR" b="1" dirty="0" smtClean="0">
                <a:latin typeface="Times New Roman"/>
                <a:cs typeface="Times New Roman"/>
              </a:rPr>
              <a:t>° j] </a:t>
            </a:r>
            <a:r>
              <a:rPr lang="pt-BR" b="1" dirty="0" smtClean="0">
                <a:cs typeface="Times New Roman" pitchFamily="18" charset="0"/>
              </a:rPr>
              <a:t>x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(-400 N) j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(-84 Nm)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cos 60</a:t>
            </a:r>
            <a:r>
              <a:rPr lang="pt-BR" dirty="0" smtClean="0">
                <a:latin typeface="Times New Roman"/>
                <a:cs typeface="Times New Roman"/>
              </a:rPr>
              <a:t>° </a:t>
            </a:r>
            <a:r>
              <a:rPr lang="pt-BR" dirty="0" smtClean="0">
                <a:latin typeface="Times New Roman"/>
                <a:cs typeface="Times New Roman" pitchFamily="18" charset="0"/>
              </a:rPr>
              <a:t>*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(-400 N)]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(-84 Nm)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NewCaledoniaLTStd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OC)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pt-BR" b="1" dirty="0" smtClean="0">
                <a:latin typeface="Times New Roman"/>
                <a:cs typeface="Times New Roman"/>
              </a:rPr>
              <a:t>° 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0.210 m = 210 mm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OC =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420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6336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Ans.: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 420 mm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Partha Kumar Da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482" y="762000"/>
            <a:ext cx="2862318" cy="2895600"/>
          </a:xfrm>
          <a:prstGeom prst="rect">
            <a:avLst/>
          </a:prstGeom>
          <a:noFill/>
        </p:spPr>
      </p:pic>
      <p:pic>
        <p:nvPicPr>
          <p:cNvPr id="2051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60" y="4924425"/>
            <a:ext cx="288444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2359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itchFamily="66" charset="0"/>
              </a:rPr>
              <a:t>End of Portion </a:t>
            </a:r>
            <a:r>
              <a:rPr lang="en-US" sz="5400" b="1" dirty="0" smtClean="0">
                <a:latin typeface="Comic Sans MS" pitchFamily="66" charset="0"/>
              </a:rPr>
              <a:t>2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Vector Mechanics for Engineers: Statics and Dynamics</a:t>
            </a:r>
          </a:p>
          <a:p>
            <a:pPr algn="just"/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Ferdinand Beer, Jr., E. Russell Johnston, David </a:t>
            </a:r>
            <a:r>
              <a:rPr lang="en-US" sz="2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Mazurek</a:t>
            </a:r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Phillip Cornwell.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Plane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Resolution of Forces into Components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Rectangular Components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Unit Vectors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1524000"/>
            <a:ext cx="2619375" cy="1838325"/>
          </a:xfrm>
          <a:prstGeom prst="rect">
            <a:avLst/>
          </a:prstGeom>
          <a:noFill/>
        </p:spPr>
      </p:pic>
      <p:pic>
        <p:nvPicPr>
          <p:cNvPr id="2051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3" cstate="print"/>
          <a:srcRect r="62073"/>
          <a:stretch>
            <a:fillRect/>
          </a:stretch>
        </p:blipFill>
        <p:spPr bwMode="auto">
          <a:xfrm>
            <a:off x="3200400" y="3467100"/>
            <a:ext cx="2590800" cy="2095500"/>
          </a:xfrm>
          <a:prstGeom prst="rect">
            <a:avLst/>
          </a:prstGeom>
          <a:noFill/>
        </p:spPr>
      </p:pic>
      <p:pic>
        <p:nvPicPr>
          <p:cNvPr id="12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3" cstate="print"/>
          <a:srcRect l="55775"/>
          <a:stretch>
            <a:fillRect/>
          </a:stretch>
        </p:blipFill>
        <p:spPr bwMode="auto">
          <a:xfrm>
            <a:off x="6019800" y="3429000"/>
            <a:ext cx="3021013" cy="2095500"/>
          </a:xfrm>
          <a:prstGeom prst="rect">
            <a:avLst/>
          </a:prstGeom>
          <a:noFill/>
        </p:spPr>
      </p:pic>
      <p:pic>
        <p:nvPicPr>
          <p:cNvPr id="2052" name="Picture 4" descr="C:\Users\Partha Kumar Das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18719"/>
            <a:ext cx="2514600" cy="20684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00200" y="37338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Plane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Addition of Forces Using its Components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1704975" cy="2238375"/>
          </a:xfrm>
          <a:prstGeom prst="rect">
            <a:avLst/>
          </a:prstGeom>
          <a:noFill/>
        </p:spPr>
      </p:pic>
      <p:pic>
        <p:nvPicPr>
          <p:cNvPr id="3075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357" y="1828800"/>
            <a:ext cx="1732643" cy="22860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981200" y="29718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3048000"/>
            <a:ext cx="121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Resolving into Components</a:t>
            </a:r>
            <a:endParaRPr lang="en-US" sz="1500" dirty="0"/>
          </a:p>
        </p:txBody>
      </p:sp>
      <p:pic>
        <p:nvPicPr>
          <p:cNvPr id="3076" name="Picture 4" descr="C:\Users\Partha Kumar Das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04999"/>
            <a:ext cx="990600" cy="2116899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V="1">
            <a:off x="5105400" y="2971800"/>
            <a:ext cx="5334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Partha Kumar Das\Desktop\Cap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1078" y="1904999"/>
            <a:ext cx="1224722" cy="2133601"/>
          </a:xfrm>
          <a:prstGeom prst="rect">
            <a:avLst/>
          </a:prstGeom>
          <a:noFill/>
        </p:spPr>
      </p:pic>
      <p:pic>
        <p:nvPicPr>
          <p:cNvPr id="3078" name="Picture 6" descr="C:\Users\Partha Kumar Das\Desktop\Captu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114800"/>
            <a:ext cx="1390650" cy="257175"/>
          </a:xfrm>
          <a:prstGeom prst="rect">
            <a:avLst/>
          </a:prstGeom>
          <a:noFill/>
        </p:spPr>
      </p:pic>
      <p:pic>
        <p:nvPicPr>
          <p:cNvPr id="3079" name="Picture 7" descr="C:\Users\Partha Kumar Das\Desktop\Cap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76800"/>
            <a:ext cx="4860758" cy="685800"/>
          </a:xfrm>
          <a:prstGeom prst="rect">
            <a:avLst/>
          </a:prstGeom>
          <a:noFill/>
        </p:spPr>
      </p:pic>
      <p:pic>
        <p:nvPicPr>
          <p:cNvPr id="3080" name="Picture 8" descr="C:\Users\Partha Kumar Das\Desktop\Captur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50" y="6248400"/>
            <a:ext cx="1962150" cy="333375"/>
          </a:xfrm>
          <a:prstGeom prst="rect">
            <a:avLst/>
          </a:prstGeom>
          <a:noFill/>
        </p:spPr>
      </p:pic>
      <p:pic>
        <p:nvPicPr>
          <p:cNvPr id="3081" name="Picture 9" descr="C:\Users\Partha Kumar Das\Desktop\Captur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715000"/>
            <a:ext cx="340995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Plane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Equilibrium of a Particle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6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473542" cy="2133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09800" y="3962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three forces will be in equilibrium if and only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 = ∑F = 0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∑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62987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If the resultant force acting on a particle is zero,</a:t>
            </a:r>
            <a:r>
              <a:rPr lang="en-US" sz="2000" i="1" u="sng" dirty="0" smtClean="0"/>
              <a:t> </a:t>
            </a:r>
            <a:r>
              <a:rPr lang="en-US" i="1" dirty="0" smtClean="0"/>
              <a:t>the particle</a:t>
            </a:r>
          </a:p>
          <a:p>
            <a:pPr algn="ctr"/>
            <a:r>
              <a:rPr lang="en-US" i="1" dirty="0" smtClean="0"/>
              <a:t>will remain at rest (if originally at rest) or will move with constant</a:t>
            </a:r>
          </a:p>
          <a:p>
            <a:pPr algn="ctr"/>
            <a:r>
              <a:rPr lang="en-US" i="1" dirty="0" smtClean="0"/>
              <a:t>speed in a straight line (if originally in motion).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5257800"/>
            <a:ext cx="2667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Remember Newton</a:t>
            </a:r>
            <a:endParaRPr lang="en-US" b="1" dirty="0">
              <a:solidFill>
                <a:schemeClr val="bg1"/>
              </a:solidFill>
              <a:latin typeface="Comic Sans MS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Forces in a Plane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Forces on a Particle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Free Body Diagram of a Particle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8288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Suppose 75 kg crate equivalent to 736 N weight is to be lifted using rope-pulleys. </a:t>
            </a:r>
          </a:p>
          <a:p>
            <a:pPr algn="ctr"/>
            <a:r>
              <a:rPr lang="en-US" dirty="0" smtClean="0"/>
              <a:t>We need to know whether the ropes can carry the load or not i.e. we need to determine the tension in the individual rope.</a:t>
            </a:r>
            <a:endParaRPr lang="en-US" b="1" dirty="0" smtClean="0"/>
          </a:p>
        </p:txBody>
      </p:sp>
      <p:pic>
        <p:nvPicPr>
          <p:cNvPr id="4099" name="Picture 3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418" y="5867400"/>
            <a:ext cx="3221182" cy="91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3316069"/>
            <a:ext cx="426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Draw a Free Body Diagram of the most significant point, here it is 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Resolve the components of the force or </a:t>
            </a:r>
            <a:r>
              <a:rPr lang="en-US" sz="2000" b="1" u="sng" dirty="0" smtClean="0"/>
              <a:t>use triangle rule </a:t>
            </a:r>
            <a:r>
              <a:rPr lang="en-US" dirty="0" smtClean="0"/>
              <a:t>to find out two equations for the two unknown force.</a:t>
            </a:r>
            <a:endParaRPr lang="en-US" dirty="0"/>
          </a:p>
        </p:txBody>
      </p:sp>
      <p:pic>
        <p:nvPicPr>
          <p:cNvPr id="4100" name="Picture 4" descr="C:\Users\Partha Kumar Das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776" y="1371600"/>
            <a:ext cx="3209824" cy="4466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594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gency FB" pitchFamily="34" charset="0"/>
              </a:rPr>
              <a:t>Free Body Diagram is specially necessary in problem where a particle is in equilibrium condition. 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edition_P2.62)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831144"/>
            <a:ext cx="2743200" cy="280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movable bin and its contents have a combined weight of 2.8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Determine the shortest chain sling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ACB that can be used to lift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loaded bin if the tension in the chain is not to exceed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62600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Ans.: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1.25 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Body Diagram of Point C: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008708" y="3771503"/>
            <a:ext cx="1143794" cy="1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4343400"/>
            <a:ext cx="1219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362200" y="4343400"/>
            <a:ext cx="1219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5029200"/>
            <a:ext cx="2438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 = 2.8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T2 =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T1 =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504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1.2 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2.2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(Beer Johnston_10</a:t>
            </a:r>
            <a:r>
              <a:rPr lang="en-US" sz="1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edition_P2.53)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:\Users\Partha Kumar Da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3400425" cy="3219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914400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 sailor is being rescued using a boatswain’s chair that is suspended from a pulley that can roll freely on the support cable </a:t>
            </a:r>
            <a:r>
              <a:rPr lang="en-US" i="1" dirty="0" smtClean="0"/>
              <a:t>ACB and is </a:t>
            </a:r>
            <a:r>
              <a:rPr lang="en-US" dirty="0" smtClean="0"/>
              <a:t>pulled at a constant  speed by cable </a:t>
            </a:r>
            <a:r>
              <a:rPr lang="en-US" i="1" dirty="0" smtClean="0"/>
              <a:t>CD. Knowing that </a:t>
            </a:r>
            <a:r>
              <a:rPr lang="el-GR" i="1" dirty="0" smtClean="0">
                <a:latin typeface="Greek"/>
              </a:rPr>
              <a:t>α</a:t>
            </a:r>
            <a:r>
              <a:rPr lang="en-US" i="1" dirty="0" smtClean="0">
                <a:latin typeface="Greek"/>
              </a:rPr>
              <a:t> = 30</a:t>
            </a:r>
            <a:r>
              <a:rPr lang="en-US" i="1" dirty="0" smtClean="0">
                <a:latin typeface="Times New Roman"/>
                <a:cs typeface="Times New Roman"/>
              </a:rPr>
              <a:t>°, </a:t>
            </a:r>
            <a:r>
              <a:rPr lang="el-GR" i="1" dirty="0" smtClean="0">
                <a:latin typeface="Greek"/>
              </a:rPr>
              <a:t>β</a:t>
            </a:r>
            <a:r>
              <a:rPr lang="en-US" i="1" dirty="0" smtClean="0">
                <a:latin typeface="Greek"/>
              </a:rPr>
              <a:t>= 10</a:t>
            </a:r>
            <a:r>
              <a:rPr lang="en-US" i="1" dirty="0" smtClean="0">
                <a:latin typeface="Times New Roman"/>
                <a:cs typeface="Times New Roman"/>
              </a:rPr>
              <a:t>°</a:t>
            </a:r>
            <a:r>
              <a:rPr lang="en-US" i="1" dirty="0" smtClean="0"/>
              <a:t> </a:t>
            </a:r>
            <a:r>
              <a:rPr lang="en-US" dirty="0" smtClean="0"/>
              <a:t>and that the combined weight of the boatswain’s  chair and the sailor is 900 N, determine the tension (</a:t>
            </a:r>
            <a:r>
              <a:rPr lang="en-US" i="1" dirty="0" smtClean="0"/>
              <a:t>a) in the support cable ACB, (b) in the traction cable CD.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1698</Words>
  <Application>Microsoft Office PowerPoint</Application>
  <PresentationFormat>On-screen Show (4:3)</PresentationFormat>
  <Paragraphs>214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Partha Kumar Das</dc:creator>
  <cp:lastModifiedBy>Partha Kumar Das</cp:lastModifiedBy>
  <cp:revision>152</cp:revision>
  <dcterms:created xsi:type="dcterms:W3CDTF">2017-02-27T10:06:33Z</dcterms:created>
  <dcterms:modified xsi:type="dcterms:W3CDTF">2017-03-14T17:58:57Z</dcterms:modified>
</cp:coreProperties>
</file>